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6"/>
  </p:notesMasterIdLst>
  <p:sldIdLst>
    <p:sldId id="256" r:id="rId2"/>
    <p:sldId id="258" r:id="rId3"/>
    <p:sldId id="259" r:id="rId4"/>
    <p:sldId id="305" r:id="rId5"/>
    <p:sldId id="281" r:id="rId6"/>
    <p:sldId id="306" r:id="rId7"/>
    <p:sldId id="310" r:id="rId8"/>
    <p:sldId id="311" r:id="rId9"/>
    <p:sldId id="315" r:id="rId10"/>
    <p:sldId id="316" r:id="rId11"/>
    <p:sldId id="312" r:id="rId12"/>
    <p:sldId id="313" r:id="rId13"/>
    <p:sldId id="314" r:id="rId14"/>
    <p:sldId id="261" r:id="rId15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ExtraBold" panose="00000900000000000000" pitchFamily="2" charset="0"/>
      <p:bold r:id="rId21"/>
      <p:boldItalic r:id="rId22"/>
    </p:embeddedFont>
    <p:embeddedFont>
      <p:font typeface="Montserrat ExtraLight" panose="00000300000000000000" pitchFamily="2" charset="0"/>
      <p:regular r:id="rId23"/>
      <p:bold r:id="rId24"/>
      <p:italic r:id="rId25"/>
      <p:boldItalic r:id="rId26"/>
    </p:embeddedFont>
    <p:embeddedFont>
      <p:font typeface="Montserrat Medium" panose="000006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2BB23A-E612-47E6-8667-695907A636A1}">
  <a:tblStyle styleId="{D12BB23A-E612-47E6-8667-695907A636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7922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5215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8948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30574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2550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g7f9262ee2f_0_2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5" name="Google Shape;2095;g7f9262ee2f_0_2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661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23815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4709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2335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title" idx="2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subTitle" idx="1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3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4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title" idx="5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subTitle" idx="6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title" idx="7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8"/>
          <p:cNvSpPr txBox="1">
            <a:spLocks noGrp="1"/>
          </p:cNvSpPr>
          <p:nvPr>
            <p:ph type="subTitle" idx="8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  <p:sldLayoutId id="2147483661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F05B6A-5794-25F2-23F9-9F12F9FD3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63" y="1805142"/>
            <a:ext cx="3453692" cy="34536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074393" y="-338166"/>
            <a:ext cx="6547988" cy="2791967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Medium" panose="00000600000000000000" pitchFamily="2" charset="0"/>
              </a:rPr>
              <a:t>CODECONNECT</a:t>
            </a:r>
            <a:r>
              <a:rPr lang="en-US" i="0" dirty="0">
                <a:solidFill>
                  <a:srgbClr val="D1D5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Medium" panose="00000600000000000000" pitchFamily="2" charset="0"/>
              </a:rPr>
              <a:t> - A SOCIAL MEDIA PLATFORM FOR CODERS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 Medium" panose="00000600000000000000" pitchFamily="2" charset="0"/>
            </a:endParaRPr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1820587" y="3685675"/>
            <a:ext cx="5055600" cy="9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SOHAM MANJREKAR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SHAIKH MUDASSER ALI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SAYED MOHAMMAD BAQUIR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SIDDIQUI ADAAB HUSAIN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718037" y="3299638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Team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>
            <a:cxnSpLocks/>
          </p:cNvCxnSpPr>
          <p:nvPr/>
        </p:nvCxnSpPr>
        <p:spPr>
          <a:xfrm>
            <a:off x="1434657" y="2317206"/>
            <a:ext cx="582745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4" name="Google Shape;165;p38">
            <a:extLst>
              <a:ext uri="{FF2B5EF4-FFF2-40B4-BE49-F238E27FC236}">
                <a16:creationId xmlns:a16="http://schemas.microsoft.com/office/drawing/2014/main" id="{DA15BC25-99A4-92A0-9E9D-25069E6860DE}"/>
              </a:ext>
            </a:extLst>
          </p:cNvPr>
          <p:cNvCxnSpPr>
            <a:cxnSpLocks/>
          </p:cNvCxnSpPr>
          <p:nvPr/>
        </p:nvCxnSpPr>
        <p:spPr>
          <a:xfrm>
            <a:off x="3616542" y="3629179"/>
            <a:ext cx="146369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  <p:bldP spid="16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445734" y="430035"/>
            <a:ext cx="6063329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/>
              <a:t>AI-POWERED RECOMMENDATIONS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051766" y="1187958"/>
            <a:ext cx="4608600" cy="276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AI analyzes user behaviors and preferences to provide personalized recommendations.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Recommendations include connections, coding communities, and learning resources.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AI enhances user engagement and expands learning opportunities.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051766" y="981034"/>
            <a:ext cx="515652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A96EBFA-ACD5-89F8-03B0-E414BFE0C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4223" y="339177"/>
            <a:ext cx="4465146" cy="446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5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596640" y="679234"/>
            <a:ext cx="5474208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SENTIMENT ANALYSIS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040725" y="1509968"/>
            <a:ext cx="4664363" cy="276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</a:t>
            </a:r>
            <a:r>
              <a:rPr lang="en-IN" b="0" i="0" dirty="0" err="1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CodeConnect</a:t>
            </a:r>
            <a:r>
              <a:rPr lang="en-IN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 implements sentiment analysis using NLP techniques to foster positive interactions.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Sentiment analysis monitors text content for positive, negative, or neutral sentiment.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A positive environment encourages constructive conversations among users.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433765" y="1275892"/>
            <a:ext cx="398896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21BB196-AC79-9D0E-0B0F-FFE30DCB1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" y="587963"/>
            <a:ext cx="3967573" cy="396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61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596640" y="402653"/>
            <a:ext cx="5474208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/>
              <a:t>PERSONALIZED LEARNING PATHS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014789" y="1405235"/>
            <a:ext cx="4858500" cy="276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AI-driven personalized learning paths cater to each user's skill level and goals.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Based on user behavior and interests, the platform recommends tutorials, courses, and coding challenges.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Learning paths enhance skills development and empower coders to achieve their coding aspirations.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043451" y="1107045"/>
            <a:ext cx="4910260" cy="49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F613FF6-873C-DE89-4A37-4D677AA2A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" y="0"/>
            <a:ext cx="3970299" cy="4470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47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819156" y="604473"/>
            <a:ext cx="2804160" cy="5966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Conclusion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133076" y="1365504"/>
            <a:ext cx="4828056" cy="29626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CodeConnect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 is a platform that: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Creates a dedicated coding community.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Enables meaningful connections among coders.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Enhances learning through AI and ML.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We are excited about the potential impact "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CodeConnect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 can have on the global coding community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275269" y="1201121"/>
            <a:ext cx="227183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DFCE586-C4FD-5655-1D5F-EBEFE4149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1589"/>
            <a:ext cx="4240321" cy="424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18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159;p68">
            <a:extLst>
              <a:ext uri="{FF2B5EF4-FFF2-40B4-BE49-F238E27FC236}">
                <a16:creationId xmlns:a16="http://schemas.microsoft.com/office/drawing/2014/main" id="{0BAB1C1C-6BE5-E966-C302-6F959A41F7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9654" y="2455063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9" name="Google Shape;2160;p68">
            <a:extLst>
              <a:ext uri="{FF2B5EF4-FFF2-40B4-BE49-F238E27FC236}">
                <a16:creationId xmlns:a16="http://schemas.microsoft.com/office/drawing/2014/main" id="{8755583A-53AB-0096-3982-CC89EA6D4D3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39659" y="3378963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r>
              <a:rPr dirty="0"/>
              <a:t> </a:t>
            </a: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+91 7045208474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sohammanjrekar@eng.rizvi.edu.in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" name="Google Shape;2161;p68">
            <a:extLst>
              <a:ext uri="{FF2B5EF4-FFF2-40B4-BE49-F238E27FC236}">
                <a16:creationId xmlns:a16="http://schemas.microsoft.com/office/drawing/2014/main" id="{B408DDAF-B328-7494-A478-2425BEC8D332}"/>
              </a:ext>
            </a:extLst>
          </p:cNvPr>
          <p:cNvCxnSpPr/>
          <p:nvPr/>
        </p:nvCxnSpPr>
        <p:spPr>
          <a:xfrm>
            <a:off x="428184" y="3183485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8C6921DF-8754-7B91-4734-CBFB04B76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0" y="-116687"/>
            <a:ext cx="51435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103781" y="2052496"/>
            <a:ext cx="999098" cy="6664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Montserrat Medium" panose="00000600000000000000" pitchFamily="2" charset="0"/>
              </a:rPr>
              <a:t>04</a:t>
            </a:r>
            <a:endParaRPr sz="2000" dirty="0">
              <a:latin typeface="Montserrat Medium" panose="00000600000000000000" pitchFamily="2" charset="0"/>
            </a:endParaRPr>
          </a:p>
        </p:txBody>
      </p:sp>
      <p:sp>
        <p:nvSpPr>
          <p:cNvPr id="180" name="Google Shape;180;p40"/>
          <p:cNvSpPr txBox="1">
            <a:spLocks noGrp="1"/>
          </p:cNvSpPr>
          <p:nvPr>
            <p:ph type="subTitle" idx="1"/>
          </p:nvPr>
        </p:nvSpPr>
        <p:spPr>
          <a:xfrm>
            <a:off x="912994" y="2242532"/>
            <a:ext cx="2244236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dirty="0">
                <a:latin typeface="Montserrat Medium" panose="00000600000000000000" pitchFamily="2" charset="0"/>
              </a:rPr>
              <a:t>AI-Enhanced Collaboration</a:t>
            </a:r>
          </a:p>
        </p:txBody>
      </p:sp>
      <p:sp>
        <p:nvSpPr>
          <p:cNvPr id="182" name="Google Shape;182;p40"/>
          <p:cNvSpPr txBox="1">
            <a:spLocks noGrp="1"/>
          </p:cNvSpPr>
          <p:nvPr>
            <p:ph type="subTitle" idx="3"/>
          </p:nvPr>
        </p:nvSpPr>
        <p:spPr>
          <a:xfrm>
            <a:off x="912993" y="2966430"/>
            <a:ext cx="2355301" cy="780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bg1"/>
                </a:solidFill>
                <a:effectLst/>
                <a:latin typeface="Montserrat Medium" panose="00000600000000000000" pitchFamily="2" charset="0"/>
              </a:rPr>
              <a:t>Code Collaboration and Projects Showcase</a:t>
            </a:r>
            <a:endParaRPr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836793" y="1576060"/>
            <a:ext cx="2320437" cy="7238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 Medium" panose="00000600000000000000" pitchFamily="2" charset="0"/>
              </a:rPr>
              <a:t>Developer Profiles and Portfolios</a:t>
            </a:r>
          </a:p>
        </p:txBody>
      </p:sp>
      <p:cxnSp>
        <p:nvCxnSpPr>
          <p:cNvPr id="187" name="Google Shape;187;p40"/>
          <p:cNvCxnSpPr/>
          <p:nvPr/>
        </p:nvCxnSpPr>
        <p:spPr>
          <a:xfrm>
            <a:off x="404730" y="1968632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404730" y="263271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413A915-AF7E-DBEE-C55E-3F69DB03F0EC}"/>
              </a:ext>
            </a:extLst>
          </p:cNvPr>
          <p:cNvSpPr txBox="1"/>
          <p:nvPr/>
        </p:nvSpPr>
        <p:spPr>
          <a:xfrm>
            <a:off x="2628901" y="291587"/>
            <a:ext cx="33706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i="0" dirty="0">
                <a:solidFill>
                  <a:schemeClr val="bg1"/>
                </a:solidFill>
                <a:effectLst/>
                <a:latin typeface="Montserrat Medium" panose="00000600000000000000" pitchFamily="2" charset="0"/>
              </a:rPr>
              <a:t>KEY FEATURES</a:t>
            </a:r>
            <a:endParaRPr lang="en-IN" sz="3200"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sp>
        <p:nvSpPr>
          <p:cNvPr id="7" name="Google Shape;178;p40">
            <a:extLst>
              <a:ext uri="{FF2B5EF4-FFF2-40B4-BE49-F238E27FC236}">
                <a16:creationId xmlns:a16="http://schemas.microsoft.com/office/drawing/2014/main" id="{500C6765-61FA-BFB4-0541-538D4A30BAEB}"/>
              </a:ext>
            </a:extLst>
          </p:cNvPr>
          <p:cNvSpPr txBox="1">
            <a:spLocks/>
          </p:cNvSpPr>
          <p:nvPr/>
        </p:nvSpPr>
        <p:spPr>
          <a:xfrm>
            <a:off x="103781" y="1323218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>
                <a:latin typeface="Montserrat Medium" panose="00000600000000000000" pitchFamily="2" charset="0"/>
              </a:rPr>
              <a:t>01</a:t>
            </a:r>
            <a:endParaRPr lang="en" sz="2000" dirty="0">
              <a:latin typeface="Montserrat Medium" panose="00000600000000000000" pitchFamily="2" charset="0"/>
            </a:endParaRPr>
          </a:p>
        </p:txBody>
      </p:sp>
      <p:sp>
        <p:nvSpPr>
          <p:cNvPr id="10" name="Google Shape;178;p40">
            <a:extLst>
              <a:ext uri="{FF2B5EF4-FFF2-40B4-BE49-F238E27FC236}">
                <a16:creationId xmlns:a16="http://schemas.microsoft.com/office/drawing/2014/main" id="{237A441E-8D73-0A6E-42D8-DB4212F6C1CF}"/>
              </a:ext>
            </a:extLst>
          </p:cNvPr>
          <p:cNvSpPr txBox="1">
            <a:spLocks/>
          </p:cNvSpPr>
          <p:nvPr/>
        </p:nvSpPr>
        <p:spPr>
          <a:xfrm>
            <a:off x="103781" y="2795208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07</a:t>
            </a:r>
          </a:p>
        </p:txBody>
      </p:sp>
      <p:cxnSp>
        <p:nvCxnSpPr>
          <p:cNvPr id="13" name="Google Shape;188;p40">
            <a:extLst>
              <a:ext uri="{FF2B5EF4-FFF2-40B4-BE49-F238E27FC236}">
                <a16:creationId xmlns:a16="http://schemas.microsoft.com/office/drawing/2014/main" id="{463E7AE6-9A8B-D2FF-7325-0E5AE88314F0}"/>
              </a:ext>
            </a:extLst>
          </p:cNvPr>
          <p:cNvCxnSpPr/>
          <p:nvPr/>
        </p:nvCxnSpPr>
        <p:spPr>
          <a:xfrm>
            <a:off x="404730" y="3384965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9" name="Google Shape;178;p40">
            <a:extLst>
              <a:ext uri="{FF2B5EF4-FFF2-40B4-BE49-F238E27FC236}">
                <a16:creationId xmlns:a16="http://schemas.microsoft.com/office/drawing/2014/main" id="{1215424C-2483-B7D9-3178-6D394A3B6FB3}"/>
              </a:ext>
            </a:extLst>
          </p:cNvPr>
          <p:cNvSpPr txBox="1">
            <a:spLocks/>
          </p:cNvSpPr>
          <p:nvPr/>
        </p:nvSpPr>
        <p:spPr>
          <a:xfrm>
            <a:off x="3258992" y="2080172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05</a:t>
            </a:r>
          </a:p>
        </p:txBody>
      </p:sp>
      <p:sp>
        <p:nvSpPr>
          <p:cNvPr id="20" name="Google Shape;180;p40">
            <a:extLst>
              <a:ext uri="{FF2B5EF4-FFF2-40B4-BE49-F238E27FC236}">
                <a16:creationId xmlns:a16="http://schemas.microsoft.com/office/drawing/2014/main" id="{5372E0FF-05B1-CFF8-1952-DDD605769AF0}"/>
              </a:ext>
            </a:extLst>
          </p:cNvPr>
          <p:cNvSpPr txBox="1">
            <a:spLocks/>
          </p:cNvSpPr>
          <p:nvPr/>
        </p:nvSpPr>
        <p:spPr>
          <a:xfrm>
            <a:off x="4068205" y="2270208"/>
            <a:ext cx="2244236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IN" b="1" dirty="0"/>
              <a:t>Sentiment Analysis</a:t>
            </a:r>
            <a:endParaRPr lang="en-US" dirty="0">
              <a:latin typeface="Montserrat Medium" panose="00000600000000000000" pitchFamily="2" charset="0"/>
            </a:endParaRPr>
          </a:p>
        </p:txBody>
      </p:sp>
      <p:sp>
        <p:nvSpPr>
          <p:cNvPr id="21" name="Google Shape;182;p40">
            <a:extLst>
              <a:ext uri="{FF2B5EF4-FFF2-40B4-BE49-F238E27FC236}">
                <a16:creationId xmlns:a16="http://schemas.microsoft.com/office/drawing/2014/main" id="{872399EC-CF78-992F-22B6-1854BF1CC63E}"/>
              </a:ext>
            </a:extLst>
          </p:cNvPr>
          <p:cNvSpPr txBox="1">
            <a:spLocks/>
          </p:cNvSpPr>
          <p:nvPr/>
        </p:nvSpPr>
        <p:spPr>
          <a:xfrm>
            <a:off x="4068204" y="2989077"/>
            <a:ext cx="2355301" cy="78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AI-Powered Job Recommendations</a:t>
            </a:r>
          </a:p>
        </p:txBody>
      </p:sp>
      <p:sp>
        <p:nvSpPr>
          <p:cNvPr id="22" name="Google Shape;184;p40">
            <a:extLst>
              <a:ext uri="{FF2B5EF4-FFF2-40B4-BE49-F238E27FC236}">
                <a16:creationId xmlns:a16="http://schemas.microsoft.com/office/drawing/2014/main" id="{D9454379-CCB5-8873-FEE5-803CE1253AA0}"/>
              </a:ext>
            </a:extLst>
          </p:cNvPr>
          <p:cNvSpPr txBox="1">
            <a:spLocks/>
          </p:cNvSpPr>
          <p:nvPr/>
        </p:nvSpPr>
        <p:spPr>
          <a:xfrm>
            <a:off x="3992004" y="1603736"/>
            <a:ext cx="2320437" cy="723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Coding Communities and Groups</a:t>
            </a:r>
          </a:p>
        </p:txBody>
      </p:sp>
      <p:cxnSp>
        <p:nvCxnSpPr>
          <p:cNvPr id="23" name="Google Shape;187;p40">
            <a:extLst>
              <a:ext uri="{FF2B5EF4-FFF2-40B4-BE49-F238E27FC236}">
                <a16:creationId xmlns:a16="http://schemas.microsoft.com/office/drawing/2014/main" id="{A645FAE4-A73C-8C1C-0A61-7B9CA09365C6}"/>
              </a:ext>
            </a:extLst>
          </p:cNvPr>
          <p:cNvCxnSpPr/>
          <p:nvPr/>
        </p:nvCxnSpPr>
        <p:spPr>
          <a:xfrm>
            <a:off x="3559941" y="1996308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" name="Google Shape;188;p40">
            <a:extLst>
              <a:ext uri="{FF2B5EF4-FFF2-40B4-BE49-F238E27FC236}">
                <a16:creationId xmlns:a16="http://schemas.microsoft.com/office/drawing/2014/main" id="{19026361-2200-A626-1B2D-97C088ECB8F5}"/>
              </a:ext>
            </a:extLst>
          </p:cNvPr>
          <p:cNvCxnSpPr/>
          <p:nvPr/>
        </p:nvCxnSpPr>
        <p:spPr>
          <a:xfrm>
            <a:off x="3559941" y="2660386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5" name="Google Shape;178;p40">
            <a:extLst>
              <a:ext uri="{FF2B5EF4-FFF2-40B4-BE49-F238E27FC236}">
                <a16:creationId xmlns:a16="http://schemas.microsoft.com/office/drawing/2014/main" id="{66680216-A4DB-65BF-ECB4-B08FD6125489}"/>
              </a:ext>
            </a:extLst>
          </p:cNvPr>
          <p:cNvSpPr txBox="1">
            <a:spLocks/>
          </p:cNvSpPr>
          <p:nvPr/>
        </p:nvSpPr>
        <p:spPr>
          <a:xfrm>
            <a:off x="3258992" y="1350894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02</a:t>
            </a:r>
          </a:p>
        </p:txBody>
      </p:sp>
      <p:sp>
        <p:nvSpPr>
          <p:cNvPr id="26" name="Google Shape;178;p40">
            <a:extLst>
              <a:ext uri="{FF2B5EF4-FFF2-40B4-BE49-F238E27FC236}">
                <a16:creationId xmlns:a16="http://schemas.microsoft.com/office/drawing/2014/main" id="{35759939-CE72-0D1D-5237-1E4CBDC24B37}"/>
              </a:ext>
            </a:extLst>
          </p:cNvPr>
          <p:cNvSpPr txBox="1">
            <a:spLocks/>
          </p:cNvSpPr>
          <p:nvPr/>
        </p:nvSpPr>
        <p:spPr>
          <a:xfrm>
            <a:off x="3258992" y="2822884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08</a:t>
            </a:r>
          </a:p>
        </p:txBody>
      </p:sp>
      <p:cxnSp>
        <p:nvCxnSpPr>
          <p:cNvPr id="27" name="Google Shape;188;p40">
            <a:extLst>
              <a:ext uri="{FF2B5EF4-FFF2-40B4-BE49-F238E27FC236}">
                <a16:creationId xmlns:a16="http://schemas.microsoft.com/office/drawing/2014/main" id="{851181A7-DCEA-6CF3-068C-C93325D3C7C6}"/>
              </a:ext>
            </a:extLst>
          </p:cNvPr>
          <p:cNvCxnSpPr/>
          <p:nvPr/>
        </p:nvCxnSpPr>
        <p:spPr>
          <a:xfrm>
            <a:off x="3559941" y="3412641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8" name="Google Shape;178;p40">
            <a:extLst>
              <a:ext uri="{FF2B5EF4-FFF2-40B4-BE49-F238E27FC236}">
                <a16:creationId xmlns:a16="http://schemas.microsoft.com/office/drawing/2014/main" id="{791015DE-DBCF-912E-FEC3-8D9B5DBC02E9}"/>
              </a:ext>
            </a:extLst>
          </p:cNvPr>
          <p:cNvSpPr txBox="1">
            <a:spLocks/>
          </p:cNvSpPr>
          <p:nvPr/>
        </p:nvSpPr>
        <p:spPr>
          <a:xfrm>
            <a:off x="6035019" y="2052496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06</a:t>
            </a:r>
          </a:p>
        </p:txBody>
      </p:sp>
      <p:sp>
        <p:nvSpPr>
          <p:cNvPr id="29" name="Google Shape;180;p40">
            <a:extLst>
              <a:ext uri="{FF2B5EF4-FFF2-40B4-BE49-F238E27FC236}">
                <a16:creationId xmlns:a16="http://schemas.microsoft.com/office/drawing/2014/main" id="{9C65C517-33FC-9CEC-EB8B-3683B6EAC723}"/>
              </a:ext>
            </a:extLst>
          </p:cNvPr>
          <p:cNvSpPr txBox="1">
            <a:spLocks/>
          </p:cNvSpPr>
          <p:nvPr/>
        </p:nvSpPr>
        <p:spPr>
          <a:xfrm>
            <a:off x="6844232" y="2242532"/>
            <a:ext cx="2244236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dirty="0">
                <a:latin typeface="Montserrat Medium" panose="00000600000000000000" pitchFamily="2" charset="0"/>
              </a:rPr>
              <a:t>Code Challenges and Hackathons</a:t>
            </a:r>
          </a:p>
        </p:txBody>
      </p:sp>
      <p:sp>
        <p:nvSpPr>
          <p:cNvPr id="30" name="Google Shape;182;p40">
            <a:extLst>
              <a:ext uri="{FF2B5EF4-FFF2-40B4-BE49-F238E27FC236}">
                <a16:creationId xmlns:a16="http://schemas.microsoft.com/office/drawing/2014/main" id="{EDAC6FA8-4319-BC15-83D4-B5904B047058}"/>
              </a:ext>
            </a:extLst>
          </p:cNvPr>
          <p:cNvSpPr txBox="1">
            <a:spLocks/>
          </p:cNvSpPr>
          <p:nvPr/>
        </p:nvSpPr>
        <p:spPr>
          <a:xfrm>
            <a:off x="6788699" y="2966429"/>
            <a:ext cx="2355301" cy="78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Developer Blogging Platform</a:t>
            </a:r>
          </a:p>
        </p:txBody>
      </p:sp>
      <p:sp>
        <p:nvSpPr>
          <p:cNvPr id="31" name="Google Shape;184;p40">
            <a:extLst>
              <a:ext uri="{FF2B5EF4-FFF2-40B4-BE49-F238E27FC236}">
                <a16:creationId xmlns:a16="http://schemas.microsoft.com/office/drawing/2014/main" id="{0E9C0670-B77A-E290-5B6A-2533DC0A85CA}"/>
              </a:ext>
            </a:extLst>
          </p:cNvPr>
          <p:cNvSpPr txBox="1">
            <a:spLocks/>
          </p:cNvSpPr>
          <p:nvPr/>
        </p:nvSpPr>
        <p:spPr>
          <a:xfrm>
            <a:off x="6768031" y="1576060"/>
            <a:ext cx="2320437" cy="723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Virtual Tech Events and Webinars</a:t>
            </a:r>
          </a:p>
        </p:txBody>
      </p:sp>
      <p:cxnSp>
        <p:nvCxnSpPr>
          <p:cNvPr id="32" name="Google Shape;187;p40">
            <a:extLst>
              <a:ext uri="{FF2B5EF4-FFF2-40B4-BE49-F238E27FC236}">
                <a16:creationId xmlns:a16="http://schemas.microsoft.com/office/drawing/2014/main" id="{5CCBC30D-C3EF-4084-4A9B-87EB61212003}"/>
              </a:ext>
            </a:extLst>
          </p:cNvPr>
          <p:cNvCxnSpPr/>
          <p:nvPr/>
        </p:nvCxnSpPr>
        <p:spPr>
          <a:xfrm>
            <a:off x="6335968" y="1968632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33" name="Google Shape;188;p40">
            <a:extLst>
              <a:ext uri="{FF2B5EF4-FFF2-40B4-BE49-F238E27FC236}">
                <a16:creationId xmlns:a16="http://schemas.microsoft.com/office/drawing/2014/main" id="{A10A7C26-162D-9196-0A1C-B03DEBAA2592}"/>
              </a:ext>
            </a:extLst>
          </p:cNvPr>
          <p:cNvCxnSpPr/>
          <p:nvPr/>
        </p:nvCxnSpPr>
        <p:spPr>
          <a:xfrm>
            <a:off x="6335968" y="263271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4" name="Google Shape;178;p40">
            <a:extLst>
              <a:ext uri="{FF2B5EF4-FFF2-40B4-BE49-F238E27FC236}">
                <a16:creationId xmlns:a16="http://schemas.microsoft.com/office/drawing/2014/main" id="{AE7E3C41-E450-2F11-F998-D01F60C2E7CF}"/>
              </a:ext>
            </a:extLst>
          </p:cNvPr>
          <p:cNvSpPr txBox="1">
            <a:spLocks/>
          </p:cNvSpPr>
          <p:nvPr/>
        </p:nvSpPr>
        <p:spPr>
          <a:xfrm>
            <a:off x="6035019" y="1323218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03</a:t>
            </a:r>
          </a:p>
        </p:txBody>
      </p:sp>
      <p:sp>
        <p:nvSpPr>
          <p:cNvPr id="35" name="Google Shape;178;p40">
            <a:extLst>
              <a:ext uri="{FF2B5EF4-FFF2-40B4-BE49-F238E27FC236}">
                <a16:creationId xmlns:a16="http://schemas.microsoft.com/office/drawing/2014/main" id="{9FA69389-089E-D942-7D08-E7CB5120DF0B}"/>
              </a:ext>
            </a:extLst>
          </p:cNvPr>
          <p:cNvSpPr txBox="1">
            <a:spLocks/>
          </p:cNvSpPr>
          <p:nvPr/>
        </p:nvSpPr>
        <p:spPr>
          <a:xfrm>
            <a:off x="6035019" y="2795208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09</a:t>
            </a:r>
          </a:p>
        </p:txBody>
      </p:sp>
      <p:cxnSp>
        <p:nvCxnSpPr>
          <p:cNvPr id="36" name="Google Shape;188;p40">
            <a:extLst>
              <a:ext uri="{FF2B5EF4-FFF2-40B4-BE49-F238E27FC236}">
                <a16:creationId xmlns:a16="http://schemas.microsoft.com/office/drawing/2014/main" id="{3DBC6A2F-D1E6-A8BC-15E7-F0DB638695AB}"/>
              </a:ext>
            </a:extLst>
          </p:cNvPr>
          <p:cNvCxnSpPr/>
          <p:nvPr/>
        </p:nvCxnSpPr>
        <p:spPr>
          <a:xfrm>
            <a:off x="6335968" y="3384965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37" name="Google Shape;165;p38">
            <a:extLst>
              <a:ext uri="{FF2B5EF4-FFF2-40B4-BE49-F238E27FC236}">
                <a16:creationId xmlns:a16="http://schemas.microsoft.com/office/drawing/2014/main" id="{053686C9-312B-AE63-23D0-C079D9CB70F8}"/>
              </a:ext>
            </a:extLst>
          </p:cNvPr>
          <p:cNvCxnSpPr>
            <a:cxnSpLocks/>
          </p:cNvCxnSpPr>
          <p:nvPr/>
        </p:nvCxnSpPr>
        <p:spPr>
          <a:xfrm>
            <a:off x="2392706" y="875626"/>
            <a:ext cx="398896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" name="Google Shape;178;p40">
            <a:extLst>
              <a:ext uri="{FF2B5EF4-FFF2-40B4-BE49-F238E27FC236}">
                <a16:creationId xmlns:a16="http://schemas.microsoft.com/office/drawing/2014/main" id="{43896FC0-1819-0CAC-4D49-5532A380B9DB}"/>
              </a:ext>
            </a:extLst>
          </p:cNvPr>
          <p:cNvSpPr txBox="1">
            <a:spLocks/>
          </p:cNvSpPr>
          <p:nvPr/>
        </p:nvSpPr>
        <p:spPr>
          <a:xfrm>
            <a:off x="103780" y="3411415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10</a:t>
            </a:r>
          </a:p>
        </p:txBody>
      </p:sp>
      <p:sp>
        <p:nvSpPr>
          <p:cNvPr id="4" name="Google Shape;178;p40">
            <a:extLst>
              <a:ext uri="{FF2B5EF4-FFF2-40B4-BE49-F238E27FC236}">
                <a16:creationId xmlns:a16="http://schemas.microsoft.com/office/drawing/2014/main" id="{A7608FCA-14AD-DD0D-A2BB-E9D0AA9B2FF9}"/>
              </a:ext>
            </a:extLst>
          </p:cNvPr>
          <p:cNvSpPr txBox="1">
            <a:spLocks/>
          </p:cNvSpPr>
          <p:nvPr/>
        </p:nvSpPr>
        <p:spPr>
          <a:xfrm>
            <a:off x="3284296" y="3398553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11</a:t>
            </a:r>
          </a:p>
        </p:txBody>
      </p:sp>
      <p:sp>
        <p:nvSpPr>
          <p:cNvPr id="5" name="Google Shape;178;p40">
            <a:extLst>
              <a:ext uri="{FF2B5EF4-FFF2-40B4-BE49-F238E27FC236}">
                <a16:creationId xmlns:a16="http://schemas.microsoft.com/office/drawing/2014/main" id="{7E5A9455-1DB7-87CA-AAE5-EE3D97220373}"/>
              </a:ext>
            </a:extLst>
          </p:cNvPr>
          <p:cNvSpPr txBox="1">
            <a:spLocks/>
          </p:cNvSpPr>
          <p:nvPr/>
        </p:nvSpPr>
        <p:spPr>
          <a:xfrm>
            <a:off x="6051021" y="3447618"/>
            <a:ext cx="999098" cy="66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 dirty="0">
                <a:latin typeface="Montserrat Medium" panose="00000600000000000000" pitchFamily="2" charset="0"/>
              </a:rPr>
              <a:t>12</a:t>
            </a:r>
          </a:p>
        </p:txBody>
      </p:sp>
      <p:cxnSp>
        <p:nvCxnSpPr>
          <p:cNvPr id="6" name="Google Shape;187;p40">
            <a:extLst>
              <a:ext uri="{FF2B5EF4-FFF2-40B4-BE49-F238E27FC236}">
                <a16:creationId xmlns:a16="http://schemas.microsoft.com/office/drawing/2014/main" id="{C25BED43-4311-39EA-616C-53B9C0B8AED0}"/>
              </a:ext>
            </a:extLst>
          </p:cNvPr>
          <p:cNvCxnSpPr>
            <a:cxnSpLocks/>
          </p:cNvCxnSpPr>
          <p:nvPr/>
        </p:nvCxnSpPr>
        <p:spPr>
          <a:xfrm>
            <a:off x="6400800" y="4047744"/>
            <a:ext cx="283569" cy="527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8" name="Google Shape;187;p40">
            <a:extLst>
              <a:ext uri="{FF2B5EF4-FFF2-40B4-BE49-F238E27FC236}">
                <a16:creationId xmlns:a16="http://schemas.microsoft.com/office/drawing/2014/main" id="{724E0266-8FFD-A954-B0B5-515B012A4F6C}"/>
              </a:ext>
            </a:extLst>
          </p:cNvPr>
          <p:cNvCxnSpPr/>
          <p:nvPr/>
        </p:nvCxnSpPr>
        <p:spPr>
          <a:xfrm>
            <a:off x="3565914" y="4044227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9" name="Google Shape;187;p40">
            <a:extLst>
              <a:ext uri="{FF2B5EF4-FFF2-40B4-BE49-F238E27FC236}">
                <a16:creationId xmlns:a16="http://schemas.microsoft.com/office/drawing/2014/main" id="{84EFAD28-9A0F-AE0D-A274-CB71EFC512B6}"/>
              </a:ext>
            </a:extLst>
          </p:cNvPr>
          <p:cNvCxnSpPr/>
          <p:nvPr/>
        </p:nvCxnSpPr>
        <p:spPr>
          <a:xfrm>
            <a:off x="439593" y="4044227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" name="Google Shape;182;p40">
            <a:extLst>
              <a:ext uri="{FF2B5EF4-FFF2-40B4-BE49-F238E27FC236}">
                <a16:creationId xmlns:a16="http://schemas.microsoft.com/office/drawing/2014/main" id="{6094AE22-CB4D-D105-EAFC-46573917CEB8}"/>
              </a:ext>
            </a:extLst>
          </p:cNvPr>
          <p:cNvSpPr txBox="1">
            <a:spLocks/>
          </p:cNvSpPr>
          <p:nvPr/>
        </p:nvSpPr>
        <p:spPr>
          <a:xfrm>
            <a:off x="4123735" y="3627873"/>
            <a:ext cx="2355301" cy="78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Medium" panose="00000600000000000000" pitchFamily="2" charset="0"/>
              </a:rPr>
              <a:t>Developer Recognition and Awards</a:t>
            </a:r>
          </a:p>
        </p:txBody>
      </p:sp>
      <p:sp>
        <p:nvSpPr>
          <p:cNvPr id="18" name="Google Shape;182;p40">
            <a:extLst>
              <a:ext uri="{FF2B5EF4-FFF2-40B4-BE49-F238E27FC236}">
                <a16:creationId xmlns:a16="http://schemas.microsoft.com/office/drawing/2014/main" id="{11FE1B40-59E9-080A-ACDE-7A3F0AF0522E}"/>
              </a:ext>
            </a:extLst>
          </p:cNvPr>
          <p:cNvSpPr txBox="1">
            <a:spLocks/>
          </p:cNvSpPr>
          <p:nvPr/>
        </p:nvSpPr>
        <p:spPr>
          <a:xfrm>
            <a:off x="940352" y="3668032"/>
            <a:ext cx="2355301" cy="78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Personalized News Feed:</a:t>
            </a:r>
          </a:p>
        </p:txBody>
      </p:sp>
      <p:sp>
        <p:nvSpPr>
          <p:cNvPr id="38" name="Google Shape;182;p40">
            <a:extLst>
              <a:ext uri="{FF2B5EF4-FFF2-40B4-BE49-F238E27FC236}">
                <a16:creationId xmlns:a16="http://schemas.microsoft.com/office/drawing/2014/main" id="{68E09424-1340-9765-5731-B84A2AC8D1C7}"/>
              </a:ext>
            </a:extLst>
          </p:cNvPr>
          <p:cNvSpPr txBox="1">
            <a:spLocks/>
          </p:cNvSpPr>
          <p:nvPr/>
        </p:nvSpPr>
        <p:spPr>
          <a:xfrm>
            <a:off x="6844230" y="3627873"/>
            <a:ext cx="2355301" cy="78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IN" b="1" dirty="0"/>
              <a:t>AI-Powered Mentorship Matching</a:t>
            </a:r>
            <a:endParaRPr lang="en-US" dirty="0">
              <a:latin typeface="Montserrat Medium" panose="000006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build="p"/>
      <p:bldP spid="182" grpId="0" build="p"/>
      <p:bldP spid="184" grpId="0" build="p"/>
      <p:bldP spid="20" grpId="0"/>
      <p:bldP spid="21" grpId="0"/>
      <p:bldP spid="22" grpId="0"/>
      <p:bldP spid="29" grpId="0"/>
      <p:bldP spid="30" grpId="0"/>
      <p:bldP spid="31" grpId="0"/>
      <p:bldP spid="17" grpId="0"/>
      <p:bldP spid="18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285500" y="679234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INTRODUCTION</a:t>
            </a:r>
            <a:endParaRPr sz="3200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285500" y="1465032"/>
            <a:ext cx="4529316" cy="29504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Briefly introduce the project as a social media platform designed for coders and developers.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Mention the inspiration from LinkedIn and the unique focus on coding expertise and technical achievements.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         In a world driven by technology, the coding community needs a space that caters to its unique requirements of networking, learning, and collaboration.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433765" y="1275892"/>
            <a:ext cx="398896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20D75C9-AAC2-41AB-2335-C7DFD4879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1177"/>
            <a:ext cx="4181856" cy="41818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959369" y="83840"/>
            <a:ext cx="4840224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/>
              <a:t> PROBLEM STATEMENT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3547872" y="780238"/>
            <a:ext cx="5489471" cy="276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The coding community faces challenges in finding relevant coding resources, connecting with like-minded individuals, and showcasing their skills.</a:t>
            </a:r>
          </a:p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Traditional social media platforms lack the tailored features required by coders to foster meaningful interactions and learning opportunities.</a:t>
            </a:r>
          </a:p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CodeConnect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 was born to address these challenges and create a platform that resonates with coders' needs.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285500" y="780238"/>
            <a:ext cx="451409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D354A3D-F22E-F206-1503-E273EE716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197" y="710202"/>
            <a:ext cx="4155947" cy="415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832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6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MEMBERS</a:t>
            </a:r>
            <a:endParaRPr dirty="0"/>
          </a:p>
        </p:txBody>
      </p:sp>
      <p:sp>
        <p:nvSpPr>
          <p:cNvPr id="2098" name="Google Shape;2098;p63"/>
          <p:cNvSpPr txBox="1">
            <a:spLocks noGrp="1"/>
          </p:cNvSpPr>
          <p:nvPr>
            <p:ph type="title" idx="2"/>
          </p:nvPr>
        </p:nvSpPr>
        <p:spPr>
          <a:xfrm>
            <a:off x="354439" y="1613307"/>
            <a:ext cx="2005390" cy="7885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SOHAM MANJREKAR</a:t>
            </a:r>
          </a:p>
        </p:txBody>
      </p:sp>
      <p:sp>
        <p:nvSpPr>
          <p:cNvPr id="2100" name="Google Shape;2100;p63"/>
          <p:cNvSpPr txBox="1">
            <a:spLocks noGrp="1"/>
          </p:cNvSpPr>
          <p:nvPr>
            <p:ph type="title" idx="3"/>
          </p:nvPr>
        </p:nvSpPr>
        <p:spPr>
          <a:xfrm>
            <a:off x="402310" y="2937098"/>
            <a:ext cx="2005390" cy="1163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SAYED MOHAMMAD BAQUIR</a:t>
            </a:r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102" name="Google Shape;2102;p63"/>
          <p:cNvSpPr txBox="1">
            <a:spLocks noGrp="1"/>
          </p:cNvSpPr>
          <p:nvPr>
            <p:ph type="title" idx="5"/>
          </p:nvPr>
        </p:nvSpPr>
        <p:spPr>
          <a:xfrm>
            <a:off x="2957705" y="1450501"/>
            <a:ext cx="2005390" cy="9017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SHAIKH MUDASSER ALI</a:t>
            </a:r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104" name="Google Shape;2104;p63"/>
          <p:cNvSpPr txBox="1">
            <a:spLocks noGrp="1"/>
          </p:cNvSpPr>
          <p:nvPr>
            <p:ph type="title" idx="7"/>
          </p:nvPr>
        </p:nvSpPr>
        <p:spPr>
          <a:xfrm>
            <a:off x="3019429" y="3246358"/>
            <a:ext cx="2005390" cy="854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SIDDIQUI ADAAB HUSAIN</a:t>
            </a:r>
          </a:p>
        </p:txBody>
      </p:sp>
      <p:cxnSp>
        <p:nvCxnSpPr>
          <p:cNvPr id="2106" name="Google Shape;2106;p6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107" name="Google Shape;2107;p63"/>
          <p:cNvCxnSpPr>
            <a:cxnSpLocks/>
          </p:cNvCxnSpPr>
          <p:nvPr/>
        </p:nvCxnSpPr>
        <p:spPr>
          <a:xfrm>
            <a:off x="471856" y="2731423"/>
            <a:ext cx="473997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108" name="Google Shape;2108;p63"/>
          <p:cNvCxnSpPr>
            <a:cxnSpLocks/>
          </p:cNvCxnSpPr>
          <p:nvPr/>
        </p:nvCxnSpPr>
        <p:spPr>
          <a:xfrm>
            <a:off x="2748337" y="1103945"/>
            <a:ext cx="0" cy="372408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D0D643F5-5D97-02BC-6309-3CA87FA2A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604" y="445025"/>
            <a:ext cx="3792393" cy="49841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8" grpId="0"/>
      <p:bldP spid="2100" grpId="0"/>
      <p:bldP spid="2102" grpId="0"/>
      <p:bldP spid="210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228577" y="262266"/>
            <a:ext cx="573327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/>
              <a:t> FEATURES OVERVIEW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3046426" y="906966"/>
            <a:ext cx="6097574" cy="276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/>
                </a:solidFill>
                <a:latin typeface="Montserrat Medium" panose="00000600000000000000" pitchFamily="2" charset="0"/>
              </a:rPr>
              <a:t>Personalized User Profiles:</a:t>
            </a:r>
            <a:r>
              <a:rPr lang="en-US" b="0" i="0" dirty="0">
                <a:solidFill>
                  <a:schemeClr val="tx2"/>
                </a:solidFill>
                <a:latin typeface="Montserrat Medium" panose="00000600000000000000" pitchFamily="2" charset="0"/>
              </a:rPr>
              <a:t> </a:t>
            </a:r>
            <a:r>
              <a:rPr lang="en-US" b="0" i="0" dirty="0">
                <a:solidFill>
                  <a:srgbClr val="D1D5DB"/>
                </a:solidFill>
                <a:latin typeface="Montserrat Medium" panose="00000600000000000000" pitchFamily="2" charset="0"/>
              </a:rPr>
              <a:t>Allow coders to showcase their skills, projects, and achievements in a dedicated space.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/>
                </a:solidFill>
                <a:latin typeface="Montserrat Medium" panose="00000600000000000000" pitchFamily="2" charset="0"/>
              </a:rPr>
              <a:t>AI-Powered Recommendations:</a:t>
            </a:r>
            <a:r>
              <a:rPr lang="en-US" b="0" i="0" dirty="0">
                <a:solidFill>
                  <a:schemeClr val="tx2"/>
                </a:solidFill>
                <a:latin typeface="Montserrat Medium" panose="00000600000000000000" pitchFamily="2" charset="0"/>
              </a:rPr>
              <a:t> </a:t>
            </a:r>
            <a:r>
              <a:rPr lang="en-US" b="0" i="0" dirty="0">
                <a:solidFill>
                  <a:srgbClr val="D1D5DB"/>
                </a:solidFill>
                <a:latin typeface="Montserrat Medium" panose="00000600000000000000" pitchFamily="2" charset="0"/>
              </a:rPr>
              <a:t>Utilize advanced AI algorithms to suggest relevant connections, coding communities, and learning resources.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/>
                </a:solidFill>
                <a:latin typeface="Montserrat Medium" panose="00000600000000000000" pitchFamily="2" charset="0"/>
              </a:rPr>
              <a:t>Sentiment Analysis:</a:t>
            </a:r>
            <a:r>
              <a:rPr lang="en-US" b="0" i="0" dirty="0">
                <a:solidFill>
                  <a:schemeClr val="tx2"/>
                </a:solidFill>
                <a:latin typeface="Montserrat Medium" panose="00000600000000000000" pitchFamily="2" charset="0"/>
              </a:rPr>
              <a:t> </a:t>
            </a:r>
            <a:r>
              <a:rPr lang="en-US" b="0" i="0" dirty="0">
                <a:solidFill>
                  <a:srgbClr val="D1D5DB"/>
                </a:solidFill>
                <a:latin typeface="Montserrat Medium" panose="00000600000000000000" pitchFamily="2" charset="0"/>
              </a:rPr>
              <a:t>Implement Natural Language Processing (NLP) to maintain a positive and collaborative environment.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/>
                </a:solidFill>
                <a:latin typeface="Montserrat Medium" panose="00000600000000000000" pitchFamily="2" charset="0"/>
              </a:rPr>
              <a:t>Personalized Learning Paths:</a:t>
            </a:r>
            <a:r>
              <a:rPr lang="en-US" b="0" i="0" dirty="0">
                <a:solidFill>
                  <a:schemeClr val="tx2"/>
                </a:solidFill>
                <a:latin typeface="Montserrat Medium" panose="00000600000000000000" pitchFamily="2" charset="0"/>
              </a:rPr>
              <a:t> </a:t>
            </a:r>
            <a:r>
              <a:rPr lang="en-US" b="0" i="0" dirty="0">
                <a:solidFill>
                  <a:srgbClr val="D1D5DB"/>
                </a:solidFill>
                <a:latin typeface="Montserrat Medium" panose="00000600000000000000" pitchFamily="2" charset="0"/>
              </a:rPr>
              <a:t>Leverage AI to tailor learning paths based on users' skills and learning objectives.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100728" y="871432"/>
            <a:ext cx="486111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34AF5AE-6FE0-CE66-E280-C2AF99690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8023" y="684281"/>
            <a:ext cx="3552253" cy="355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1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596640" y="679234"/>
            <a:ext cx="5474208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CONNECTING WITH OTHERS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285499" y="1414272"/>
            <a:ext cx="4285500" cy="276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CodeConnect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 facilitates connections with peers, mentors, and potential collaborators.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Endorsement feature allows users to validate each other's skills and achievements.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Building a strong network empowers coders and fosters collaborative growth.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092389" y="1307474"/>
            <a:ext cx="464927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076AB78-7DB7-23A0-9EE9-C2BCA4760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8912"/>
            <a:ext cx="4491989" cy="449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596640" y="679234"/>
            <a:ext cx="5474208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CODING COMMUNITIES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123949" y="1323934"/>
            <a:ext cx="4608600" cy="276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Coding communities provide dedicated spaces for coders to interact based on their coding interests.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Users can join communities focused on specific programming languages, frameworks, or projects.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Communities encourage knowledge sharing, discussions, and collaborations.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433765" y="1275892"/>
            <a:ext cx="398896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E8DB7C5-B634-B3BA-9CF7-18EA1E8B6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316" y="-1"/>
            <a:ext cx="4291577" cy="486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8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596640" y="679234"/>
            <a:ext cx="5474208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Events and Challenges</a:t>
            </a: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123949" y="1323934"/>
            <a:ext cx="4608600" cy="2767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CodeConnect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" hosts coding challenges, hackathons, and virtual tech events.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Users can participate, collaborate, and showcase their skills to the community.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 Medium" panose="00000600000000000000" pitchFamily="2" charset="0"/>
              </a:rPr>
              <a:t>AI-driven event suggestions ensure users engage with events that align with their interests and skills.</a:t>
            </a:r>
          </a:p>
        </p:txBody>
      </p:sp>
      <p:cxnSp>
        <p:nvCxnSpPr>
          <p:cNvPr id="3" name="Google Shape;165;p38">
            <a:extLst>
              <a:ext uri="{FF2B5EF4-FFF2-40B4-BE49-F238E27FC236}">
                <a16:creationId xmlns:a16="http://schemas.microsoft.com/office/drawing/2014/main" id="{C8B95DF3-13E9-CCF9-EB71-6256AFCF9256}"/>
              </a:ext>
            </a:extLst>
          </p:cNvPr>
          <p:cNvCxnSpPr>
            <a:cxnSpLocks/>
          </p:cNvCxnSpPr>
          <p:nvPr/>
        </p:nvCxnSpPr>
        <p:spPr>
          <a:xfrm>
            <a:off x="4433765" y="1275892"/>
            <a:ext cx="398896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3E16285-FDAA-3F63-5B19-D8DBA8BED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29" y="584390"/>
            <a:ext cx="3974720" cy="39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83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 build="p"/>
    </p:bld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610</Words>
  <Application>Microsoft Office PowerPoint</Application>
  <PresentationFormat>On-screen Show (16:9)</PresentationFormat>
  <Paragraphs>84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Montserrat ExtraBold</vt:lpstr>
      <vt:lpstr>Montserrat ExtraLight</vt:lpstr>
      <vt:lpstr>Montserrat</vt:lpstr>
      <vt:lpstr>Montserrat Medium</vt:lpstr>
      <vt:lpstr>Futuristic Background by Slidesgo</vt:lpstr>
      <vt:lpstr>CODECONNECT - A SOCIAL MEDIA PLATFORM FOR CODERS</vt:lpstr>
      <vt:lpstr>04</vt:lpstr>
      <vt:lpstr>INTRODUCTION</vt:lpstr>
      <vt:lpstr> PROBLEM STATEMENT</vt:lpstr>
      <vt:lpstr>TEAM MEMBERS</vt:lpstr>
      <vt:lpstr> FEATURES OVERVIEW</vt:lpstr>
      <vt:lpstr>CONNECTING WITH OTHERS</vt:lpstr>
      <vt:lpstr>CODING COMMUNITIES</vt:lpstr>
      <vt:lpstr>Events and Challenges</vt:lpstr>
      <vt:lpstr>AI-POWERED RECOMMENDATIONS</vt:lpstr>
      <vt:lpstr>SENTIMENT ANALYSIS</vt:lpstr>
      <vt:lpstr>PERSONALIZED LEARNING PATHS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CODECONNECT - A SOCIAL MEDIA PLATFORM FOR CODERS</dc:title>
  <cp:lastModifiedBy>soham manjrekar</cp:lastModifiedBy>
  <cp:revision>8</cp:revision>
  <dcterms:modified xsi:type="dcterms:W3CDTF">2024-05-11T04:02:21Z</dcterms:modified>
</cp:coreProperties>
</file>